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1" r:id="rId3"/>
    <p:sldId id="284" r:id="rId4"/>
    <p:sldId id="285" r:id="rId5"/>
    <p:sldId id="286" r:id="rId6"/>
    <p:sldId id="304" r:id="rId7"/>
    <p:sldId id="271" r:id="rId8"/>
    <p:sldId id="280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DD8047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373" autoAdjust="0"/>
    <p:restoredTop sz="94718"/>
  </p:normalViewPr>
  <p:slideViewPr>
    <p:cSldViewPr>
      <p:cViewPr varScale="1">
        <p:scale>
          <a:sx n="84" d="100"/>
          <a:sy n="84" d="100"/>
        </p:scale>
        <p:origin x="33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28B51EDA-2A30-4A14-B83B-A37D88AE11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19" cy="4652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D155889-14AB-42E0-BEB0-DF85EFAE78C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885" y="0"/>
            <a:ext cx="3038319" cy="4652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F53F15-5500-41C0-80D0-03B0D3D456D3}" type="datetimeFigureOut">
              <a:rPr lang="en-US" smtClean="0"/>
              <a:t>10/20/18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9464D7A-B708-404A-95D8-A42F1B5AE9C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31160"/>
            <a:ext cx="3038319" cy="4652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D828D40-CB4A-4C3E-9EB0-F0DB847DE1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885" y="8831160"/>
            <a:ext cx="3038319" cy="4652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53A1D-4E29-4BD8-B2F9-C0C96D3DE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44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649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34" y="2"/>
            <a:ext cx="3038648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4F773-6B54-4ADD-9844-F633595F94D4}" type="datetimeFigureOut">
              <a:rPr lang="en-US" smtClean="0"/>
              <a:t>10/20/18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6050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848" y="4473577"/>
            <a:ext cx="5608320" cy="36607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3038649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34" y="8829676"/>
            <a:ext cx="3038648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F44E7-EDE9-47E6-925C-4CF58240B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45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F44E7-EDE9-47E6-925C-4CF58240B4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33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F44E7-EDE9-47E6-925C-4CF58240B4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68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regarding adaptive management strategies, regional sustainability, and contributions to climate change mitigation or resiliency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F44E7-EDE9-47E6-925C-4CF58240B44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11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68580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848" y="4191000"/>
            <a:ext cx="5608320" cy="4800599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F44E7-EDE9-47E6-925C-4CF58240B44D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E87BBF7-EFDF-4655-A9E0-08568C4AF22D}"/>
              </a:ext>
            </a:extLst>
          </p:cNvPr>
          <p:cNvSpPr/>
          <p:nvPr/>
        </p:nvSpPr>
        <p:spPr>
          <a:xfrm>
            <a:off x="381000" y="4098824"/>
            <a:ext cx="6248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857250">
              <a:spcBef>
                <a:spcPts val="0"/>
              </a:spcBef>
              <a:defRPr/>
            </a:pPr>
            <a:r>
              <a:rPr lang="en-US" dirty="0">
                <a:solidFill>
                  <a:srgbClr val="0070C0"/>
                </a:solidFill>
              </a:rPr>
              <a:t>  Open Action Items (incorporate, if time):</a:t>
            </a:r>
          </a:p>
          <a:p>
            <a:pPr marL="625475" lvl="3" indent="-220663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i="1" dirty="0">
                <a:solidFill>
                  <a:srgbClr val="0070C0"/>
                </a:solidFill>
              </a:rPr>
              <a:t>Kings River Conservation District – Pine Flat</a:t>
            </a:r>
          </a:p>
          <a:p>
            <a:pPr marL="625475" lvl="3" indent="-220663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i="1" dirty="0">
                <a:solidFill>
                  <a:srgbClr val="0070C0"/>
                </a:solidFill>
              </a:rPr>
              <a:t>US Army Corps of Engineers – Success Lake</a:t>
            </a:r>
          </a:p>
          <a:p>
            <a:pPr marL="625475" lvl="3" indent="-220663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i="1" dirty="0">
                <a:solidFill>
                  <a:srgbClr val="0070C0"/>
                </a:solidFill>
              </a:rPr>
              <a:t>Sequoia-Sierra NF Meadow Metrics for GHG</a:t>
            </a:r>
          </a:p>
          <a:p>
            <a:pPr marL="625475" lvl="3" indent="-220663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i="1" dirty="0">
                <a:solidFill>
                  <a:srgbClr val="0070C0"/>
                </a:solidFill>
              </a:rPr>
              <a:t>Recent papers with PRISM data on higher nighttime temps (Nina/Dan Isaac) </a:t>
            </a:r>
          </a:p>
        </p:txBody>
      </p:sp>
    </p:spTree>
    <p:extLst>
      <p:ext uri="{BB962C8B-B14F-4D97-AF65-F5344CB8AC3E}">
        <p14:creationId xmlns:p14="http://schemas.microsoft.com/office/powerpoint/2010/main" val="1055155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598488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28600" y="4038600"/>
            <a:ext cx="6477000" cy="479107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F44E7-EDE9-47E6-925C-4CF58240B44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359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F44E7-EDE9-47E6-925C-4CF58240B44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37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F44E7-EDE9-47E6-925C-4CF58240B44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11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9553942-5E14-425D-8526-9D4FC486F7D5}"/>
              </a:ext>
            </a:extLst>
          </p:cNvPr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0418ECB-4F4E-4C3B-8C1E-C9E667B434FA}"/>
              </a:ext>
            </a:extLst>
          </p:cNvPr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3BE4FFE-B308-4DBD-BD55-4DAEC0924DDD}"/>
              </a:ext>
            </a:extLst>
          </p:cNvPr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>
            <a:extLst>
              <a:ext uri="{FF2B5EF4-FFF2-40B4-BE49-F238E27FC236}">
                <a16:creationId xmlns:a16="http://schemas.microsoft.com/office/drawing/2014/main" xmlns="" id="{820EF010-308A-4AC7-B91C-5349F062EC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EDE753E-8ED5-496C-B93E-FA4DE8493E36}" type="datetime1">
              <a:rPr lang="en-US" smtClean="0"/>
              <a:t>10/20/18</a:t>
            </a:fld>
            <a:endParaRPr lang="en-US" dirty="0"/>
          </a:p>
        </p:txBody>
      </p:sp>
      <p:sp>
        <p:nvSpPr>
          <p:cNvPr id="10" name="Footer Placeholder 16">
            <a:extLst>
              <a:ext uri="{FF2B5EF4-FFF2-40B4-BE49-F238E27FC236}">
                <a16:creationId xmlns:a16="http://schemas.microsoft.com/office/drawing/2014/main" xmlns="" id="{561B686E-E6DF-41C0-AEA2-AB1D17493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>
            <a:extLst>
              <a:ext uri="{FF2B5EF4-FFF2-40B4-BE49-F238E27FC236}">
                <a16:creationId xmlns:a16="http://schemas.microsoft.com/office/drawing/2014/main" xmlns="" id="{CF4479B3-2814-466A-A0E2-B88615BE1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6E868E-60CE-4E67-9FA0-99F65AABD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37217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xmlns="" id="{68EC7071-ADB6-4868-A514-3B4BE2A76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C0941-DDA5-4FF9-8C7A-77C25DB6648D}" type="datetime1">
              <a:rPr lang="en-US" smtClean="0"/>
              <a:t>10/20/18</a:t>
            </a:fld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xmlns="" id="{481A30DA-7740-481D-8E52-CF81E9090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xmlns="" id="{AF096BD4-F530-4C76-8A85-71A030C8B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D97C5-F672-41AE-BBEE-0E6B1AF6B2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027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6AB0D85-7D9B-447F-94C5-749B544503DD}"/>
              </a:ext>
            </a:extLst>
          </p:cNvPr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4CC51AE-A213-4A45-A26A-44C53B963615}"/>
              </a:ext>
            </a:extLst>
          </p:cNvPr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446B5FF-9B11-4E8F-A292-C7749F7FD40E}"/>
              </a:ext>
            </a:extLst>
          </p:cNvPr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566A9CA9-01B4-473B-BB0B-8E1380F723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5B54-7842-49AF-9F45-C25CEB44142E}" type="datetime1">
              <a:rPr lang="en-US" smtClean="0"/>
              <a:t>10/20/18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74AAA292-9891-4A72-AA03-CD29ABC97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0825B2B8-E752-44BF-A8A0-A69E8E2B1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B16F8E29-4E64-477C-B917-CC1E0FD578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56634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xmlns="" id="{0C5CB7BB-FDC1-43B5-A15E-B05E37C9D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BDF98-2FA0-4321-AD0E-07214BCF7D47}" type="datetime1">
              <a:rPr lang="en-US" smtClean="0"/>
              <a:t>10/20/18</a:t>
            </a:fld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xmlns="" id="{C02050E6-C1C2-400E-B81A-04928BCDC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xmlns="" id="{13EE6BAA-12AC-48F5-A8C0-3DEE054F8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4716D-2ECD-4733-AF16-0B47BD8F4C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1307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28C243D-9472-4F18-A88A-BC4B1C03A1C2}"/>
              </a:ext>
            </a:extLst>
          </p:cNvPr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E55FEEA-F667-46B6-BE2B-452F13323F85}"/>
              </a:ext>
            </a:extLst>
          </p:cNvPr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907EAD0-1707-42FE-87A7-7F28BE7A1BA0}"/>
              </a:ext>
            </a:extLst>
          </p:cNvPr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>
            <a:extLst>
              <a:ext uri="{FF2B5EF4-FFF2-40B4-BE49-F238E27FC236}">
                <a16:creationId xmlns:a16="http://schemas.microsoft.com/office/drawing/2014/main" xmlns="" id="{238B7663-6CBE-4941-9F03-D43097D65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773BF-2469-4C6E-831A-C81AC528000C}" type="datetime1">
              <a:rPr lang="en-US" smtClean="0"/>
              <a:t>10/20/18</a:t>
            </a:fld>
            <a:endParaRPr lang="en-US" dirty="0"/>
          </a:p>
        </p:txBody>
      </p:sp>
      <p:sp>
        <p:nvSpPr>
          <p:cNvPr id="8" name="Slide Number Placeholder 12">
            <a:extLst>
              <a:ext uri="{FF2B5EF4-FFF2-40B4-BE49-F238E27FC236}">
                <a16:creationId xmlns:a16="http://schemas.microsoft.com/office/drawing/2014/main" xmlns="" id="{39CFA2A3-0826-483B-900C-EAFDDADE04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75F1AF4F-6DEE-42A9-8D0A-2233FE3CDB4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>
            <a:extLst>
              <a:ext uri="{FF2B5EF4-FFF2-40B4-BE49-F238E27FC236}">
                <a16:creationId xmlns:a16="http://schemas.microsoft.com/office/drawing/2014/main" xmlns="" id="{CCBBEC5A-3B3D-4E31-8AFE-8F6F704FFB1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278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xmlns="" id="{BC26B851-4AED-4293-92B1-363C86EC5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59D287-9A03-46B2-A549-E9D9D80801B3}" type="datetime1">
              <a:rPr lang="en-US" smtClean="0"/>
              <a:t>10/20/18</a:t>
            </a:fld>
            <a:endParaRPr lang="en-US" dirty="0"/>
          </a:p>
        </p:txBody>
      </p:sp>
      <p:sp>
        <p:nvSpPr>
          <p:cNvPr id="6" name="Slide Number Placeholder 9">
            <a:extLst>
              <a:ext uri="{FF2B5EF4-FFF2-40B4-BE49-F238E27FC236}">
                <a16:creationId xmlns:a16="http://schemas.microsoft.com/office/drawing/2014/main" xmlns="" id="{A9822253-AADC-441E-946F-198CC44EF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100A06-85F4-44AB-B4D5-5D2E179C4FB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11">
            <a:extLst>
              <a:ext uri="{FF2B5EF4-FFF2-40B4-BE49-F238E27FC236}">
                <a16:creationId xmlns:a16="http://schemas.microsoft.com/office/drawing/2014/main" xmlns="" id="{233FEA47-A363-434D-A059-64A3AE167F8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195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xmlns="" id="{AA371291-F8A0-40F1-96DB-8ECD901A9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8655045-A35C-4C5D-81A7-EDDA2E134927}" type="datetime1">
              <a:rPr lang="en-US" smtClean="0"/>
              <a:t>10/20/18</a:t>
            </a:fld>
            <a:endParaRPr lang="en-US" dirty="0"/>
          </a:p>
        </p:txBody>
      </p:sp>
      <p:sp>
        <p:nvSpPr>
          <p:cNvPr id="8" name="Slide Number Placeholder 11">
            <a:extLst>
              <a:ext uri="{FF2B5EF4-FFF2-40B4-BE49-F238E27FC236}">
                <a16:creationId xmlns:a16="http://schemas.microsoft.com/office/drawing/2014/main" xmlns="" id="{0C29E55B-C2DB-45A5-906C-5CD96EF398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17A19D-E392-44E3-B2DE-E38594C2361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>
            <a:extLst>
              <a:ext uri="{FF2B5EF4-FFF2-40B4-BE49-F238E27FC236}">
                <a16:creationId xmlns:a16="http://schemas.microsoft.com/office/drawing/2014/main" xmlns="" id="{540A4804-F3C3-4BE3-B089-C74DE380D0E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46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xmlns="" id="{8E23C947-29BE-4F69-B420-07FF9038C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97852-7038-41E2-8FAD-67986AF211F0}" type="datetime1">
              <a:rPr lang="en-US" smtClean="0"/>
              <a:t>10/20/18</a:t>
            </a:fld>
            <a:endParaRPr lang="en-US" dirty="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xmlns="" id="{26F76CC6-D0E5-4804-8DD6-52FA99E0E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xmlns="" id="{E7A7831F-9E48-43E7-92CF-2B0BDDCAC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9E259-4277-4D05-B7D3-285F95D635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1896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82960FC-6672-424A-ADFC-8E2B5B1EA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696E1-4494-442F-9595-2DB527F1C3C9}" type="datetime1">
              <a:rPr lang="en-US" smtClean="0"/>
              <a:t>10/20/18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6482E01-EEC1-4B8B-9D65-6B0AD4B3D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DEEC001-6BA5-41E7-ACBE-94D0647D0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A01D47-B875-4452-8401-4F0A825D71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0352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xmlns="" id="{26B4551A-573F-4448-B1DE-3E048DD19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CC19B-EECD-4FE3-999D-F806A630A3F0}" type="datetime1">
              <a:rPr lang="en-US" smtClean="0"/>
              <a:t>10/20/18</a:t>
            </a:fld>
            <a:endParaRPr lang="en-US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xmlns="" id="{C1E6C262-C749-4EAF-89BA-3DEC6B54C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xmlns="" id="{B82533D1-07F3-4DAD-9F20-759E38050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95CE8-D987-42E6-BD1C-E80235F9E2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7335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971B5DF-D001-406E-881D-878A247AD2FE}"/>
              </a:ext>
            </a:extLst>
          </p:cNvPr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B07106A-9B9A-4D6B-874B-52E9C51F3467}"/>
              </a:ext>
            </a:extLst>
          </p:cNvPr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FBCF13E-D734-451F-83C2-8C7FDD63C509}"/>
              </a:ext>
            </a:extLst>
          </p:cNvPr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67A5DFF-440E-40D6-B997-D49EDCDBABA4}"/>
              </a:ext>
            </a:extLst>
          </p:cNvPr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" name="Date Placeholder 11">
            <a:extLst>
              <a:ext uri="{FF2B5EF4-FFF2-40B4-BE49-F238E27FC236}">
                <a16:creationId xmlns:a16="http://schemas.microsoft.com/office/drawing/2014/main" xmlns="" id="{3EC4B34D-7162-4F36-AF5B-82D1A0C5AB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1FA21B9-332B-4CEF-A7C0-E0D29F2BA8C3}" type="datetime1">
              <a:rPr lang="en-US" smtClean="0"/>
              <a:t>10/20/18</a:t>
            </a:fld>
            <a:endParaRPr lang="en-US" dirty="0"/>
          </a:p>
        </p:txBody>
      </p:sp>
      <p:sp>
        <p:nvSpPr>
          <p:cNvPr id="10" name="Slide Number Placeholder 12">
            <a:extLst>
              <a:ext uri="{FF2B5EF4-FFF2-40B4-BE49-F238E27FC236}">
                <a16:creationId xmlns:a16="http://schemas.microsoft.com/office/drawing/2014/main" xmlns="" id="{D5C69503-528F-4624-BA27-D5F47F30B3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00B474DF-4AF5-4C79-B1DC-9002D60E550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xmlns="" id="{A2FE9C19-9374-47EE-99FE-D4C54BDE15B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375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>
            <a:extLst>
              <a:ext uri="{FF2B5EF4-FFF2-40B4-BE49-F238E27FC236}">
                <a16:creationId xmlns:a16="http://schemas.microsoft.com/office/drawing/2014/main" xmlns="" id="{EE1514CC-F558-4A30-900F-957319C5D4D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12">
            <a:extLst>
              <a:ext uri="{FF2B5EF4-FFF2-40B4-BE49-F238E27FC236}">
                <a16:creationId xmlns:a16="http://schemas.microsoft.com/office/drawing/2014/main" xmlns="" id="{A3BBF981-A5D6-42DC-97B6-21C85D38305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xmlns="" id="{1CDE7588-9A86-4D1A-B05C-5F2B6644A7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00E834-1DE7-488D-AD08-995CAAC0D329}" type="datetime1">
              <a:rPr lang="en-US" smtClean="0"/>
              <a:t>10/20/18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45A6F64-0D95-42F2-AE51-A67C5BC325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dirty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88C387F-3520-4984-AFB8-5B0385F37F6A}"/>
              </a:ext>
            </a:extLst>
          </p:cNvPr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C9EA251-3603-4D91-B9F2-9F054617C77E}"/>
              </a:ext>
            </a:extLst>
          </p:cNvPr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C5CBA8C4-53B4-490B-936F-E5D1015C1BD3}"/>
              </a:ext>
            </a:extLst>
          </p:cNvPr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xmlns="" id="{F922BE21-7BA1-462D-B7D0-D90A3AB278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  <a:latin typeface="Tw Cen MT" panose="020B0602020104020603" pitchFamily="34" charset="0"/>
              </a:defRPr>
            </a:lvl1pPr>
          </a:lstStyle>
          <a:p>
            <a:fld id="{CF2BC565-8308-4A2E-A44A-B4EF9EF8370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0" r:id="rId6"/>
    <p:sldLayoutId id="2147483687" r:id="rId7"/>
    <p:sldLayoutId id="2147483681" r:id="rId8"/>
    <p:sldLayoutId id="2147483688" r:id="rId9"/>
    <p:sldLayoutId id="2147483682" r:id="rId10"/>
    <p:sldLayoutId id="2147483689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9F59FB-1168-40FF-A096-9742CFEB2A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6500" y="3200400"/>
            <a:ext cx="6477000" cy="1828800"/>
          </a:xfrm>
        </p:spPr>
        <p:txBody>
          <a:bodyPr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6000" dirty="0"/>
              <a:t>Southern Sierra IRWMP Update</a:t>
            </a:r>
          </a:p>
        </p:txBody>
      </p:sp>
      <p:sp>
        <p:nvSpPr>
          <p:cNvPr id="9219" name="Subtitle 2">
            <a:extLst>
              <a:ext uri="{FF2B5EF4-FFF2-40B4-BE49-F238E27FC236}">
                <a16:creationId xmlns:a16="http://schemas.microsoft.com/office/drawing/2014/main" xmlns="" id="{FBCE11E6-42CF-4536-BFB6-6017B5F2D5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algn="r"/>
            <a:r>
              <a:rPr lang="en-US" altLang="en-US" dirty="0"/>
              <a:t>	RWMG Meeting – September 6, 2018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366684-78D1-4A77-A8A9-4A454533E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Completed Chapters and Appendices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6E33D8-2131-4F50-B320-81BB0977D89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302752" cy="5029200"/>
          </a:xfrm>
        </p:spPr>
        <p:txBody>
          <a:bodyPr/>
          <a:lstStyle/>
          <a:p>
            <a:pPr marL="319088" lvl="1" indent="-319088">
              <a:spcBef>
                <a:spcPts val="6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en-US" sz="3200" dirty="0"/>
              <a:t>Chapter 3 – Region Description </a:t>
            </a:r>
            <a:r>
              <a:rPr lang="en-US" sz="2400" dirty="0"/>
              <a:t>(Water Quality only)</a:t>
            </a:r>
          </a:p>
          <a:p>
            <a:pPr marL="319088" lvl="1" indent="-319088">
              <a:spcBef>
                <a:spcPts val="6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en-US" sz="3200" dirty="0"/>
              <a:t>Chapter 4 – Goals and Objectives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Appendix F – Objectives Re-Ranking Survey Results</a:t>
            </a:r>
          </a:p>
          <a:p>
            <a:pPr marL="319088" lvl="1" indent="-319088">
              <a:spcBef>
                <a:spcPts val="6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en-US" sz="3200" dirty="0"/>
              <a:t>Chapter 5 – Resource Management Strategies</a:t>
            </a:r>
          </a:p>
          <a:p>
            <a:pPr marL="319088" lvl="1" indent="-319088">
              <a:spcBef>
                <a:spcPts val="6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en-US" sz="3200" dirty="0"/>
              <a:t>Chapter 6 – Plan Review Process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Appendix G – Project List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Appendix I – Project Scoring Criteria</a:t>
            </a:r>
          </a:p>
          <a:p>
            <a:pPr marL="319088" lvl="1" indent="-319088">
              <a:spcBef>
                <a:spcPts val="6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en-US" sz="3200" dirty="0"/>
              <a:t>Chapter 8 – Plan Performance Monitoring </a:t>
            </a:r>
          </a:p>
          <a:p>
            <a:pPr marL="319088" lvl="1" indent="-319088">
              <a:spcBef>
                <a:spcPts val="6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en-US" sz="3200" dirty="0"/>
              <a:t>Chapter 12 – Relation to Local Land Use &amp; Water Planning</a:t>
            </a:r>
          </a:p>
          <a:p>
            <a:pPr marL="366713" lvl="1" indent="0">
              <a:buNone/>
            </a:pP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E3F0914-51B2-4CF8-9E00-128CBC017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954716D-2ECD-4733-AF16-0B47BD8F4C22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4012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5B469F-474E-4E37-A571-FACFD3447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Chapters 13: Wrap-Up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92DA13-9796-4E4E-BFA3-7F9C7F8093A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3400" y="1516063"/>
            <a:ext cx="8610600" cy="5037137"/>
          </a:xfrm>
        </p:spPr>
        <p:txBody>
          <a:bodyPr/>
          <a:lstStyle/>
          <a:p>
            <a:pPr marL="319088" lvl="1" indent="-319088">
              <a:spcBef>
                <a:spcPts val="6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en-US" sz="3200" dirty="0"/>
              <a:t>Chapter 13 – Stakeholder Involvement</a:t>
            </a:r>
          </a:p>
          <a:p>
            <a:pPr lvl="1"/>
            <a:r>
              <a:rPr lang="en-US" i="1" dirty="0">
                <a:solidFill>
                  <a:srgbClr val="0070C0"/>
                </a:solidFill>
              </a:rPr>
              <a:t>Action Item: </a:t>
            </a:r>
          </a:p>
          <a:p>
            <a:pPr lvl="2"/>
            <a:r>
              <a:rPr lang="en-US" i="1" dirty="0"/>
              <a:t>Discuss RWMG Review comments </a:t>
            </a:r>
          </a:p>
          <a:p>
            <a:pPr lvl="1">
              <a:spcBef>
                <a:spcPts val="0"/>
              </a:spcBef>
              <a:defRPr/>
            </a:pPr>
            <a:endParaRPr lang="en-US" dirty="0"/>
          </a:p>
          <a:p>
            <a:pPr marL="319088" lvl="1" indent="-319088">
              <a:spcBef>
                <a:spcPts val="6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lang="en-US" sz="3200" dirty="0"/>
              <a:t>Related Appendix N – Communication and Outreach Plan &amp; new Attachment #5 (</a:t>
            </a:r>
            <a:r>
              <a:rPr lang="en-US" dirty="0"/>
              <a:t>summary form outreach that has occurred since 2014 with </a:t>
            </a:r>
            <a:r>
              <a:rPr lang="en-US" dirty="0" err="1"/>
              <a:t>IRWMP</a:t>
            </a:r>
            <a:r>
              <a:rPr lang="en-US" dirty="0"/>
              <a:t> Stakeholders and Native American Tribal Sovereign Nations)</a:t>
            </a:r>
            <a:endParaRPr lang="en-US" sz="3200" dirty="0"/>
          </a:p>
          <a:p>
            <a:pPr lvl="1"/>
            <a:r>
              <a:rPr lang="en-US" i="1" dirty="0">
                <a:solidFill>
                  <a:srgbClr val="0070C0"/>
                </a:solidFill>
              </a:rPr>
              <a:t>Action Item: </a:t>
            </a:r>
          </a:p>
          <a:p>
            <a:pPr lvl="2"/>
            <a:r>
              <a:rPr lang="en-US" i="1" dirty="0"/>
              <a:t>Discuss RWMG Review comments </a:t>
            </a:r>
          </a:p>
          <a:p>
            <a:pPr marL="0" lvl="1" indent="0">
              <a:spcBef>
                <a:spcPts val="600"/>
              </a:spcBef>
              <a:buClr>
                <a:schemeClr val="accent2"/>
              </a:buClr>
              <a:buSzPct val="60000"/>
              <a:buNone/>
              <a:defRPr/>
            </a:pP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16E43B3-E558-4693-947D-439F7BC29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954716D-2ECD-4733-AF16-0B47BD8F4C22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8741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9C89E0-85EC-4920-850F-6E8E28912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Chapters 15: Wrap-Up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BEEB81-7162-421C-AB7C-C8C9E4F148E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4876800"/>
          </a:xfrm>
        </p:spPr>
        <p:txBody>
          <a:bodyPr/>
          <a:lstStyle/>
          <a:p>
            <a:pPr marL="319088" lvl="1" indent="-319088">
              <a:spcBef>
                <a:spcPts val="3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lang="en-US" sz="3200" dirty="0"/>
              <a:t>Chapter 15 – Climate Change</a:t>
            </a:r>
          </a:p>
          <a:p>
            <a:pPr lvl="1"/>
            <a:r>
              <a:rPr lang="en-US" i="1" dirty="0">
                <a:solidFill>
                  <a:srgbClr val="0070C0"/>
                </a:solidFill>
              </a:rPr>
              <a:t>Action Item: </a:t>
            </a:r>
          </a:p>
          <a:p>
            <a:pPr lvl="2"/>
            <a:r>
              <a:rPr lang="en-US" i="1" dirty="0"/>
              <a:t>Discuss RWMG review comments </a:t>
            </a:r>
          </a:p>
          <a:p>
            <a:pPr marL="319088" lvl="1" indent="-319088">
              <a:spcBef>
                <a:spcPts val="3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lang="en-US" sz="3200" dirty="0"/>
              <a:t>Related Appendix M – Presentation by </a:t>
            </a:r>
            <a:r>
              <a:rPr lang="en-US" sz="3200" dirty="0" err="1"/>
              <a:t>UCM</a:t>
            </a:r>
            <a:r>
              <a:rPr lang="en-US" sz="3200" dirty="0"/>
              <a:t> of Report: </a:t>
            </a:r>
            <a:r>
              <a:rPr lang="en-US" sz="3200" i="1" dirty="0"/>
              <a:t>Evaluating Climate Change Effects on the Hydrology of Southern Sierra Nevada Basins</a:t>
            </a:r>
            <a:endParaRPr lang="en-US" sz="3200" dirty="0"/>
          </a:p>
          <a:p>
            <a:pPr lvl="1"/>
            <a:r>
              <a:rPr lang="en-US" i="1" dirty="0">
                <a:solidFill>
                  <a:srgbClr val="0070C0"/>
                </a:solidFill>
              </a:rPr>
              <a:t>Action Item: </a:t>
            </a:r>
          </a:p>
          <a:p>
            <a:pPr lvl="2"/>
            <a:r>
              <a:rPr lang="en-US" i="1" dirty="0"/>
              <a:t>Discuss RWMG review comments </a:t>
            </a:r>
          </a:p>
          <a:p>
            <a:pPr lvl="2">
              <a:spcBef>
                <a:spcPts val="0"/>
              </a:spcBef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D1AA7F7-049F-4BE7-BDD8-F0ECC5A61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954716D-2ECD-4733-AF16-0B47BD8F4C22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1318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7CDAE0-FE24-4DD1-999E-0BDF09D1E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16: Wrap-Up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7F83D6-4702-445C-A549-9F0C61C5FF5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/>
          <a:lstStyle/>
          <a:p>
            <a:pPr marL="319088" lvl="1" indent="-319088">
              <a:spcBef>
                <a:spcPts val="3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lang="en-US" sz="3200" dirty="0"/>
              <a:t>Chapter 16 – Disadvantaged Communities</a:t>
            </a:r>
          </a:p>
          <a:p>
            <a:pPr lvl="1"/>
            <a:r>
              <a:rPr lang="en-US" i="1" dirty="0">
                <a:solidFill>
                  <a:srgbClr val="0070C0"/>
                </a:solidFill>
              </a:rPr>
              <a:t>Action Item: </a:t>
            </a:r>
          </a:p>
          <a:p>
            <a:pPr lvl="2"/>
            <a:r>
              <a:rPr lang="en-US" i="1" dirty="0"/>
              <a:t>Discuss RWMG Review comments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0B5A7E1-AE40-4D3F-BEFE-D89584E06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954716D-2ECD-4733-AF16-0B47BD8F4C22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690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B11E87-3BED-4EF1-B9E1-89258E285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Composite “Red-Line”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A382D5-7E8B-4368-8401-13BBAFC7760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Will include a few other housekeeping edits:</a:t>
            </a:r>
          </a:p>
          <a:p>
            <a:pPr lvl="1"/>
            <a:r>
              <a:rPr lang="en-US" dirty="0"/>
              <a:t>New date on cover</a:t>
            </a:r>
          </a:p>
          <a:p>
            <a:pPr lvl="1"/>
            <a:r>
              <a:rPr lang="en-US" dirty="0"/>
              <a:t>Add </a:t>
            </a:r>
            <a:r>
              <a:rPr lang="en-US" dirty="0" err="1"/>
              <a:t>UCM</a:t>
            </a:r>
            <a:r>
              <a:rPr lang="en-US" dirty="0"/>
              <a:t> logo</a:t>
            </a:r>
          </a:p>
          <a:p>
            <a:pPr lvl="1"/>
            <a:r>
              <a:rPr lang="en-US" dirty="0"/>
              <a:t>Update Chapter 17- References</a:t>
            </a:r>
          </a:p>
          <a:p>
            <a:pPr lvl="1"/>
            <a:r>
              <a:rPr lang="en-US" dirty="0"/>
              <a:t>Update Notices added to Appendix 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4CBF8D6-094D-49E5-B7E8-72AE63A94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954716D-2ECD-4733-AF16-0B47BD8F4C22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8232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1EE2C0-6E5C-4B7E-9283-A0E60F8E2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Forward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62517D-D766-4923-9D24-766DBEEE949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/>
              <a:t>September - November</a:t>
            </a:r>
          </a:p>
          <a:p>
            <a:pPr lvl="1"/>
            <a:r>
              <a:rPr lang="en-US" sz="2200" dirty="0"/>
              <a:t>Complete edits per RWMG review comments received today</a:t>
            </a:r>
          </a:p>
          <a:p>
            <a:pPr lvl="1"/>
            <a:r>
              <a:rPr lang="en-US" sz="2200" dirty="0"/>
              <a:t>Prepare composite “Redline” Draft </a:t>
            </a:r>
            <a:r>
              <a:rPr lang="en-US" sz="2200" dirty="0" err="1"/>
              <a:t>IRWMP</a:t>
            </a:r>
            <a:r>
              <a:rPr lang="en-US" sz="2200" dirty="0"/>
              <a:t> Update including all appendices by 9/14 (Fri)</a:t>
            </a:r>
          </a:p>
          <a:p>
            <a:pPr lvl="1"/>
            <a:r>
              <a:rPr lang="en-US" sz="2200" dirty="0"/>
              <a:t>Publish </a:t>
            </a:r>
            <a:r>
              <a:rPr lang="en-US" sz="2200" dirty="0" err="1"/>
              <a:t>NOIA</a:t>
            </a:r>
            <a:r>
              <a:rPr lang="en-US" sz="2200" dirty="0"/>
              <a:t> and post “Redline” on </a:t>
            </a:r>
            <a:r>
              <a:rPr lang="en-US" sz="2200"/>
              <a:t>SS </a:t>
            </a:r>
            <a:r>
              <a:rPr lang="en-US" sz="2200" smtClean="0"/>
              <a:t>Website </a:t>
            </a:r>
            <a:r>
              <a:rPr lang="en-US" sz="2200" dirty="0"/>
              <a:t>9/17 for 30-day public review until 10/17</a:t>
            </a:r>
          </a:p>
          <a:p>
            <a:pPr lvl="1"/>
            <a:r>
              <a:rPr lang="en-US" sz="2200" dirty="0"/>
              <a:t>Stakeholder Briefings during public review</a:t>
            </a:r>
          </a:p>
          <a:p>
            <a:pPr lvl="1"/>
            <a:r>
              <a:rPr lang="en-US" sz="2200" dirty="0"/>
              <a:t>Catalog comments as received; draft responses</a:t>
            </a:r>
          </a:p>
          <a:p>
            <a:pPr lvl="1"/>
            <a:r>
              <a:rPr lang="en-US" sz="2200" dirty="0"/>
              <a:t>RWMG Meeting October 25</a:t>
            </a:r>
            <a:r>
              <a:rPr lang="en-US" sz="2200" baseline="30000" dirty="0"/>
              <a:t>th</a:t>
            </a:r>
            <a:r>
              <a:rPr lang="en-US" sz="2200" dirty="0"/>
              <a:t> to discuss comments and adopt </a:t>
            </a:r>
            <a:r>
              <a:rPr lang="en-US" sz="2200" dirty="0" err="1"/>
              <a:t>IRWMP</a:t>
            </a:r>
            <a:r>
              <a:rPr lang="en-US" sz="2200" dirty="0"/>
              <a:t> Update</a:t>
            </a:r>
          </a:p>
          <a:p>
            <a:pPr lvl="1"/>
            <a:r>
              <a:rPr lang="en-US" sz="2200" dirty="0"/>
              <a:t>Complete final edits and submit to RWMG and </a:t>
            </a:r>
            <a:r>
              <a:rPr lang="en-US" sz="2200" dirty="0" err="1"/>
              <a:t>DWR</a:t>
            </a:r>
            <a:r>
              <a:rPr lang="en-US" sz="2200" dirty="0"/>
              <a:t> by 11/1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5A8D7E0-6E2D-4BB4-9B7E-322EE2DB6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954716D-2ECD-4733-AF16-0B47BD8F4C22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9137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5F8C29-7DBD-4EA2-B982-523443EBC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46D7A7-711C-4EAF-86AB-06B18C99364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88B7227-8F26-491C-9D87-29A25BC90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954716D-2ECD-4733-AF16-0B47BD8F4C22}" type="slidenum">
              <a:rPr lang="en-US" altLang="en-US" smtClean="0"/>
              <a:pPr/>
              <a:t>8</a:t>
            </a:fld>
            <a:endParaRPr lang="en-US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7D995B0-7153-4D8E-99C1-0143067259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1" y="1629537"/>
            <a:ext cx="3886199" cy="493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2590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4382</TotalTime>
  <Words>375</Words>
  <Application>Microsoft Macintosh PowerPoint</Application>
  <PresentationFormat>On-screen Show (4:3)</PresentationFormat>
  <Paragraphs>71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Tw Cen MT</vt:lpstr>
      <vt:lpstr>Wingdings</vt:lpstr>
      <vt:lpstr>Wingdings 2</vt:lpstr>
      <vt:lpstr>Median</vt:lpstr>
      <vt:lpstr>Southern Sierra IRWMP Update</vt:lpstr>
      <vt:lpstr>Completed Chapters and Appendices</vt:lpstr>
      <vt:lpstr>Chapters 13: Wrap-Up</vt:lpstr>
      <vt:lpstr>Chapters 15: Wrap-Up</vt:lpstr>
      <vt:lpstr>Chapter 16: Wrap-Up</vt:lpstr>
      <vt:lpstr>About Composite “Red-Line”</vt:lpstr>
      <vt:lpstr>Go Forward Strategy</vt:lpstr>
      <vt:lpstr>Closing</vt:lpstr>
    </vt:vector>
  </TitlesOfParts>
  <Company>Provost &amp; Pritchard Engineering Group, Inc.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okubit@ppeng.com</dc:creator>
  <cp:lastModifiedBy>Bobby Kamansky</cp:lastModifiedBy>
  <cp:revision>202</cp:revision>
  <cp:lastPrinted>2018-05-21T22:18:52Z</cp:lastPrinted>
  <dcterms:created xsi:type="dcterms:W3CDTF">2014-08-18T16:48:19Z</dcterms:created>
  <dcterms:modified xsi:type="dcterms:W3CDTF">2018-10-20T19:49:35Z</dcterms:modified>
</cp:coreProperties>
</file>